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</p:sldIdLst>
  <p:sldSz cy="5143500" cx="9144000"/>
  <p:notesSz cx="6858000" cy="9144000"/>
  <p:embeddedFontLst>
    <p:embeddedFont>
      <p:font typeface="Miriam Libre"/>
      <p:regular r:id="rId62"/>
      <p:bold r:id="rId63"/>
    </p:embeddedFont>
    <p:embeddedFont>
      <p:font typeface="Work Sans"/>
      <p:regular r:id="rId64"/>
      <p:bold r:id="rId65"/>
    </p:embeddedFont>
    <p:embeddedFont>
      <p:font typeface="Barlow Light"/>
      <p:regular r:id="rId66"/>
      <p:bold r:id="rId67"/>
      <p:italic r:id="rId68"/>
      <p:boldItalic r:id="rId69"/>
    </p:embeddedFont>
    <p:embeddedFont>
      <p:font typeface="Barlow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Barlow-boldItalic.fntdata"/><Relationship Id="rId72" Type="http://schemas.openxmlformats.org/officeDocument/2006/relationships/font" Target="fonts/Barlow-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Barlow-bold.fntdata"/><Relationship Id="rId70" Type="http://schemas.openxmlformats.org/officeDocument/2006/relationships/font" Target="fonts/Barlow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MiriamLibre-regular.fntdata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WorkSans-regular.fntdata"/><Relationship Id="rId63" Type="http://schemas.openxmlformats.org/officeDocument/2006/relationships/font" Target="fonts/MiriamLibre-bold.fntdata"/><Relationship Id="rId22" Type="http://schemas.openxmlformats.org/officeDocument/2006/relationships/slide" Target="slides/slide18.xml"/><Relationship Id="rId66" Type="http://schemas.openxmlformats.org/officeDocument/2006/relationships/font" Target="fonts/BarlowLight-regular.fntdata"/><Relationship Id="rId21" Type="http://schemas.openxmlformats.org/officeDocument/2006/relationships/slide" Target="slides/slide17.xml"/><Relationship Id="rId65" Type="http://schemas.openxmlformats.org/officeDocument/2006/relationships/font" Target="fonts/WorkSans-bold.fntdata"/><Relationship Id="rId24" Type="http://schemas.openxmlformats.org/officeDocument/2006/relationships/slide" Target="slides/slide20.xml"/><Relationship Id="rId68" Type="http://schemas.openxmlformats.org/officeDocument/2006/relationships/font" Target="fonts/BarlowLight-italic.fntdata"/><Relationship Id="rId23" Type="http://schemas.openxmlformats.org/officeDocument/2006/relationships/slide" Target="slides/slide19.xml"/><Relationship Id="rId67" Type="http://schemas.openxmlformats.org/officeDocument/2006/relationships/font" Target="fonts/BarlowLight-bold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BarlowLight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3d4ba7620_0_4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3d4ba7620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3d4ba7620_0_4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3d4ba7620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3d4ba7620_0_4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3d4ba7620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31b250bb8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31b250bb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3d4ba7620_0_3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3d4ba7620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31b250bb8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31b250bb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31b250bb8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31b250bb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31b250bb8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31b250bb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31b250bb8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431b250bb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31b250bb8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31b250bb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3d4ba7620_0_2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3d4ba7620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31b250bb8_0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31b250bb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3d4ba762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43d4ba76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3d4ba7620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43d4ba762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3d4ba7620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3d4ba762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3d4ba7620_0_4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3d4ba7620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3d4ba7620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43d4ba762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43d4ba7620_0_4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43d4ba7620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3d4ba7620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3d4ba762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3d4ba7620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3d4ba762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43d4ba7620_0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43d4ba762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3d4ba7620_0_3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3d4ba7620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43d4ba7620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43d4ba762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43d4ba7620_0_2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43d4ba7620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3d4ba7620_0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43d4ba762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3d4ba7620_0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3d4ba762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43d4ba7620_0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43d4ba762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43d4ba7620_0_1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43d4ba762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43d4ba7620_0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43d4ba762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3d4ba7620_0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3d4ba762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43d4ba7620_0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43d4ba762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3d4ba7620_0_1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3d4ba762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31b250bb8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31b250bb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43d4ba7620_0_1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43d4ba762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43d4ba7620_0_1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43d4ba762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43d4ba7620_0_1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43d4ba762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43d4ba7620_0_1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43d4ba762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43d4ba7620_0_2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43d4ba7620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43d4ba7620_0_2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43d4ba762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43d4ba7620_0_2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43d4ba7620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3d4ba7620_0_2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43d4ba762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43d4ba7620_0_2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43d4ba7620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43d4ba7620_0_3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43d4ba7620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3d4ba7620_0_4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3d4ba762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43d4ba7620_0_3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43d4ba7620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43d4ba7620_0_3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43d4ba7620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43d4ba7620_0_3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43d4ba7620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43d4ba7620_0_3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43d4ba7620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43d4ba7620_0_3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43d4ba7620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3d4ba7620_0_2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3d4ba762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3d4ba7620_0_3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3d4ba7620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3d4ba7620_0_4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3d4ba7620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3d4ba7620_0_4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3d4ba7620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3d4ba7620_0_3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3d4ba7620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hird">
  <p:cSld name="BLANK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 txBox="1"/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3"/>
          <p:cNvSpPr txBox="1"/>
          <p:nvPr>
            <p:ph idx="1" type="subTitle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indent="-3810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indent="-3810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indent="-3810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63" name="Google Shape;63;p4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b="1" sz="7200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/>
          <p:nvPr>
            <p:ph idx="12" type="sldNum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rect b="b" l="l" r="r" t="t"/>
              <a:pathLst>
                <a:path extrusionOk="0" h="120000" w="12000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rect b="b" l="l" r="r" t="t"/>
              <a:pathLst>
                <a:path extrusionOk="0" h="120000" w="12000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rect b="b" l="l" r="r" t="t"/>
              <a:pathLst>
                <a:path extrusionOk="0" h="120000" w="12000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rect b="b" l="l" r="r" t="t"/>
              <a:pathLst>
                <a:path extrusionOk="0" h="120000" w="12000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rect b="b" l="l" r="r" t="t"/>
              <a:pathLst>
                <a:path extrusionOk="0" h="120000" w="12000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rect b="b" l="l" r="r" t="t"/>
              <a:pathLst>
                <a:path extrusionOk="0" h="120000" w="12000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rect b="b" l="l" r="r" t="t"/>
              <a:pathLst>
                <a:path extrusionOk="0" h="120000" w="12000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rect b="b" l="l" r="r" t="t"/>
              <a:pathLst>
                <a:path extrusionOk="0" h="120000" w="12000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rect b="b" l="l" r="r" t="t"/>
              <a:pathLst>
                <a:path extrusionOk="0" h="120000" w="12000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rect b="b" l="l" r="r" t="t"/>
              <a:pathLst>
                <a:path extrusionOk="0" h="120000" w="12000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rect b="b" l="l" r="r" t="t"/>
              <a:pathLst>
                <a:path extrusionOk="0" h="120000" w="12000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rect b="b" l="l" r="r" t="t"/>
              <a:pathLst>
                <a:path extrusionOk="0" h="120000" w="12000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6"/>
          <p:cNvSpPr txBox="1"/>
          <p:nvPr>
            <p:ph idx="1" type="body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6" name="Google Shape;116;p6"/>
          <p:cNvSpPr txBox="1"/>
          <p:nvPr>
            <p:ph idx="2" type="body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7" name="Google Shape;117;p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rect b="b" l="l" r="r" t="t"/>
              <a:pathLst>
                <a:path extrusionOk="0" h="120000" w="12000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rect b="b" l="l" r="r" t="t"/>
              <a:pathLst>
                <a:path extrusionOk="0" h="120000" w="12000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rect b="b" l="l" r="r" t="t"/>
              <a:pathLst>
                <a:path extrusionOk="0" h="120000" w="12000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rect b="b" l="l" r="r" t="t"/>
              <a:pathLst>
                <a:path extrusionOk="0" h="120000" w="12000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rect b="b" l="l" r="r" t="t"/>
              <a:pathLst>
                <a:path extrusionOk="0" h="120000" w="12000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" name="Google Shape;146;p7"/>
          <p:cNvSpPr txBox="1"/>
          <p:nvPr>
            <p:ph idx="1" type="body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7"/>
          <p:cNvSpPr txBox="1"/>
          <p:nvPr>
            <p:ph idx="2" type="body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7"/>
          <p:cNvSpPr txBox="1"/>
          <p:nvPr>
            <p:ph idx="3" type="body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rect b="b" l="l" r="r" t="t"/>
              <a:pathLst>
                <a:path extrusionOk="0" h="120000" w="12000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rect b="b" l="l" r="r" t="t"/>
              <a:pathLst>
                <a:path extrusionOk="0" h="120000" w="12000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rect b="b" l="l" r="r" t="t"/>
              <a:pathLst>
                <a:path extrusionOk="0" h="120000" w="12000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rect b="b" l="l" r="r" t="t"/>
              <a:pathLst>
                <a:path extrusionOk="0" h="120000" w="12000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6518888" y="-12"/>
            <a:ext cx="1551087" cy="2468625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 txBox="1"/>
          <p:nvPr>
            <p:ph idx="1" type="body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223" name="Google Shape;223;p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half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A5B0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www.facebook.com/cristianqp" TargetMode="External"/><Relationship Id="rId6" Type="http://schemas.openxmlformats.org/officeDocument/2006/relationships/hyperlink" Target="https://www.linkedin.com/in/jonaqp/" TargetMode="External"/><Relationship Id="rId7" Type="http://schemas.openxmlformats.org/officeDocument/2006/relationships/image" Target="../media/image2.jpg"/><Relationship Id="rId8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2.jpg"/><Relationship Id="rId4" Type="http://schemas.openxmlformats.org/officeDocument/2006/relationships/hyperlink" Target="mailto:Jony327@gmail.co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/>
          <p:nvPr>
            <p:ph type="ctrTitle"/>
          </p:nvPr>
        </p:nvSpPr>
        <p:spPr>
          <a:xfrm>
            <a:off x="2122525" y="1991825"/>
            <a:ext cx="5381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Ciencias de dato con </a:t>
            </a:r>
            <a:br>
              <a:rPr lang="en"/>
            </a:br>
            <a:r>
              <a:rPr lang="en"/>
              <a:t>Apache Spark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8" name="Google Shape;3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2"/>
          <p:cNvSpPr txBox="1"/>
          <p:nvPr>
            <p:ph idx="4294967295" type="title"/>
          </p:nvPr>
        </p:nvSpPr>
        <p:spPr>
          <a:xfrm>
            <a:off x="398000" y="364950"/>
            <a:ext cx="51387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Científico</a:t>
            </a:r>
            <a:r>
              <a:rPr b="1" lang="en"/>
              <a:t> de datos</a:t>
            </a:r>
            <a:endParaRPr b="1"/>
          </a:p>
        </p:txBody>
      </p:sp>
      <p:sp>
        <p:nvSpPr>
          <p:cNvPr id="321" name="Google Shape;321;p22"/>
          <p:cNvSpPr txBox="1"/>
          <p:nvPr/>
        </p:nvSpPr>
        <p:spPr>
          <a:xfrm>
            <a:off x="560025" y="1006650"/>
            <a:ext cx="5298300" cy="3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Curiosidad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Talento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Autosuficiencia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Aventura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Poner resolver problemas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3"/>
          <p:cNvSpPr txBox="1"/>
          <p:nvPr>
            <p:ph idx="4294967295" type="title"/>
          </p:nvPr>
        </p:nvSpPr>
        <p:spPr>
          <a:xfrm>
            <a:off x="398000" y="176850"/>
            <a:ext cx="5138700" cy="9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Caracterizar proyecto ciencias de datos</a:t>
            </a:r>
            <a:endParaRPr b="1"/>
          </a:p>
        </p:txBody>
      </p:sp>
      <p:sp>
        <p:nvSpPr>
          <p:cNvPr id="330" name="Google Shape;330;p23"/>
          <p:cNvSpPr txBox="1"/>
          <p:nvPr/>
        </p:nvSpPr>
        <p:spPr>
          <a:xfrm>
            <a:off x="198950" y="1193775"/>
            <a:ext cx="5659200" cy="3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Tipo a o b?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Esto es raro?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Cuanto vale?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Como esta organizado?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Qué conviene realizar?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4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4"/>
          <p:cNvSpPr txBox="1"/>
          <p:nvPr>
            <p:ph idx="4294967295" type="title"/>
          </p:nvPr>
        </p:nvSpPr>
        <p:spPr>
          <a:xfrm>
            <a:off x="398000" y="176850"/>
            <a:ext cx="5138700" cy="9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Caracterizar proyecto ciencias de datos</a:t>
            </a:r>
            <a:endParaRPr b="1"/>
          </a:p>
        </p:txBody>
      </p:sp>
      <p:sp>
        <p:nvSpPr>
          <p:cNvPr id="339" name="Google Shape;339;p24"/>
          <p:cNvSpPr txBox="1"/>
          <p:nvPr/>
        </p:nvSpPr>
        <p:spPr>
          <a:xfrm>
            <a:off x="198950" y="1193775"/>
            <a:ext cx="5659200" cy="3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Tipo a o b ? </a:t>
            </a:r>
            <a:r>
              <a:rPr lang="en" sz="1800">
                <a:solidFill>
                  <a:schemeClr val="dk1"/>
                </a:solidFill>
              </a:rPr>
              <a:t>(Modelo de clasificación)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Esto es raro? </a:t>
            </a:r>
            <a:r>
              <a:rPr lang="en" sz="1800">
                <a:solidFill>
                  <a:schemeClr val="dk1"/>
                </a:solidFill>
              </a:rPr>
              <a:t>(outlier)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Cuanto vale? (Modelo de regresion)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Como esta organizado? (Modelo de clustering)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Que conviene realizar? (aprendizaje por refuerzo “castigo y recompensa” y se recomendará la mejor acción posible)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"/>
          <p:cNvSpPr txBox="1"/>
          <p:nvPr>
            <p:ph type="ctrTitle"/>
          </p:nvPr>
        </p:nvSpPr>
        <p:spPr>
          <a:xfrm>
            <a:off x="3235950" y="2421550"/>
            <a:ext cx="4289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Apache </a:t>
            </a:r>
            <a:r>
              <a:rPr b="1" lang="en" sz="4800"/>
              <a:t>Spark</a:t>
            </a:r>
            <a:endParaRPr b="1" sz="4800"/>
          </a:p>
        </p:txBody>
      </p:sp>
      <p:pic>
        <p:nvPicPr>
          <p:cNvPr id="345" name="Google Shape;3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900" y="335725"/>
            <a:ext cx="3366610" cy="17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Google Shape;3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6"/>
          <p:cNvSpPr txBox="1"/>
          <p:nvPr>
            <p:ph idx="4294967295" type="title"/>
          </p:nvPr>
        </p:nvSpPr>
        <p:spPr>
          <a:xfrm>
            <a:off x="398000" y="364950"/>
            <a:ext cx="51387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Qué es Apache Spark?</a:t>
            </a:r>
            <a:endParaRPr b="1"/>
          </a:p>
        </p:txBody>
      </p:sp>
      <p:sp>
        <p:nvSpPr>
          <p:cNvPr id="354" name="Google Shape;354;p26"/>
          <p:cNvSpPr txBox="1"/>
          <p:nvPr>
            <p:ph idx="1" type="body"/>
          </p:nvPr>
        </p:nvSpPr>
        <p:spPr>
          <a:xfrm>
            <a:off x="457200" y="1657350"/>
            <a:ext cx="5456100" cy="31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Es un motor de procesamiento distribuido de datos a gran scala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Procesamiento in-Memory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Basado en scala y con soporte Python, Java, R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Framework de procesamiento unificado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Para ingenieros y Data scientist</a:t>
            </a:r>
            <a:b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0" name="Google Shape;3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7"/>
          <p:cNvSpPr txBox="1"/>
          <p:nvPr>
            <p:ph idx="4294967295" type="title"/>
          </p:nvPr>
        </p:nvSpPr>
        <p:spPr>
          <a:xfrm>
            <a:off x="398000" y="364950"/>
            <a:ext cx="51387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</a:t>
            </a:r>
            <a:endParaRPr/>
          </a:p>
        </p:txBody>
      </p:sp>
      <p:pic>
        <p:nvPicPr>
          <p:cNvPr id="363" name="Google Shape;36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825" y="1529525"/>
            <a:ext cx="5464749" cy="24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8"/>
          <p:cNvSpPr txBox="1"/>
          <p:nvPr>
            <p:ph idx="4294967295" type="title"/>
          </p:nvPr>
        </p:nvSpPr>
        <p:spPr>
          <a:xfrm>
            <a:off x="398000" y="364950"/>
            <a:ext cx="51387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Principales Componentes</a:t>
            </a:r>
            <a:endParaRPr b="1"/>
          </a:p>
        </p:txBody>
      </p:sp>
      <p:sp>
        <p:nvSpPr>
          <p:cNvPr id="372" name="Google Shape;372;p28"/>
          <p:cNvSpPr txBox="1"/>
          <p:nvPr>
            <p:ph idx="1" type="body"/>
          </p:nvPr>
        </p:nvSpPr>
        <p:spPr>
          <a:xfrm>
            <a:off x="133225" y="1859225"/>
            <a:ext cx="5972400" cy="30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RDD:</a:t>
            </a:r>
            <a:endParaRPr b="1" sz="1400"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In memory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Tolerante a fallos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Estructura de datos en paralelo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Transformaciones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Accione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s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Task Sheduler: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Prepara los Jobs a través de DAG (direct acyclic graph)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Concatenación de funciones para ejecutar los stages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Cache aware considera utilización y localización de datos(data locality)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Partition-aware para reducir shuffles por la red</a:t>
            </a:r>
            <a:b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</a:br>
            <a:b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8" name="Google Shape;3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9"/>
          <p:cNvSpPr txBox="1"/>
          <p:nvPr>
            <p:ph idx="4294967295" type="title"/>
          </p:nvPr>
        </p:nvSpPr>
        <p:spPr>
          <a:xfrm>
            <a:off x="398000" y="364950"/>
            <a:ext cx="53865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Transformaciones y acciones</a:t>
            </a:r>
            <a:endParaRPr b="1" sz="2800"/>
          </a:p>
        </p:txBody>
      </p:sp>
      <p:pic>
        <p:nvPicPr>
          <p:cNvPr id="381" name="Google Shape;3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75" y="1031625"/>
            <a:ext cx="5334701" cy="290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7" name="Google Shape;3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0"/>
          <p:cNvSpPr txBox="1"/>
          <p:nvPr>
            <p:ph idx="4294967295" type="title"/>
          </p:nvPr>
        </p:nvSpPr>
        <p:spPr>
          <a:xfrm>
            <a:off x="338800" y="342750"/>
            <a:ext cx="5293200" cy="90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Complicaciones de proyecto</a:t>
            </a:r>
            <a:br>
              <a:rPr b="1" lang="en" sz="2400"/>
            </a:br>
            <a:r>
              <a:rPr b="1" lang="en" sz="2400"/>
              <a:t>BIG DATA</a:t>
            </a:r>
            <a:endParaRPr b="1" sz="2400"/>
          </a:p>
        </p:txBody>
      </p:sp>
      <p:sp>
        <p:nvSpPr>
          <p:cNvPr id="390" name="Google Shape;390;p30"/>
          <p:cNvSpPr txBox="1"/>
          <p:nvPr>
            <p:ph idx="1" type="body"/>
          </p:nvPr>
        </p:nvSpPr>
        <p:spPr>
          <a:xfrm>
            <a:off x="563425" y="1394800"/>
            <a:ext cx="5076900" cy="33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Posibles Problemas: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Ejecución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 de hilos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Sistemas de almacenamiento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Modo de trabajo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Agregaciones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ETL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Machine Learning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Streaming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Tener productividad es muy complicado , performance y flujo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1"/>
          <p:cNvSpPr txBox="1"/>
          <p:nvPr>
            <p:ph type="ctrTitle"/>
          </p:nvPr>
        </p:nvSpPr>
        <p:spPr>
          <a:xfrm>
            <a:off x="3235950" y="2421550"/>
            <a:ext cx="4289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MLLIB</a:t>
            </a:r>
            <a:endParaRPr b="1" sz="4800"/>
          </a:p>
        </p:txBody>
      </p:sp>
      <p:pic>
        <p:nvPicPr>
          <p:cNvPr id="396" name="Google Shape;3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900" y="335725"/>
            <a:ext cx="3366610" cy="17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" name="Google Shape;24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300" y="51575"/>
            <a:ext cx="3810000" cy="14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00" y="1596675"/>
            <a:ext cx="3342825" cy="33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4"/>
          <p:cNvSpPr txBox="1"/>
          <p:nvPr/>
        </p:nvSpPr>
        <p:spPr>
          <a:xfrm>
            <a:off x="4472925" y="3264425"/>
            <a:ext cx="4222500" cy="17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https://www.facebook.com/cristianqp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https://www.linkedin.com/in/jonaqp/</a:t>
            </a:r>
            <a:endParaRPr/>
          </a:p>
        </p:txBody>
      </p:sp>
      <p:pic>
        <p:nvPicPr>
          <p:cNvPr id="249" name="Google Shape;24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8925" y="3484125"/>
            <a:ext cx="384550" cy="3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8925" y="4138271"/>
            <a:ext cx="384550" cy="3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4"/>
          <p:cNvSpPr txBox="1"/>
          <p:nvPr/>
        </p:nvSpPr>
        <p:spPr>
          <a:xfrm>
            <a:off x="3910475" y="2113750"/>
            <a:ext cx="42225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Jonathan Quiza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2"/>
          <p:cNvSpPr txBox="1"/>
          <p:nvPr>
            <p:ph idx="4294967295" type="title"/>
          </p:nvPr>
        </p:nvSpPr>
        <p:spPr>
          <a:xfrm>
            <a:off x="398000" y="364950"/>
            <a:ext cx="51387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 es MLLIB?</a:t>
            </a:r>
            <a:endParaRPr b="1"/>
          </a:p>
        </p:txBody>
      </p:sp>
      <p:sp>
        <p:nvSpPr>
          <p:cNvPr id="405" name="Google Shape;405;p32"/>
          <p:cNvSpPr txBox="1"/>
          <p:nvPr>
            <p:ph idx="1" type="body"/>
          </p:nvPr>
        </p:nvSpPr>
        <p:spPr>
          <a:xfrm>
            <a:off x="149100" y="1245150"/>
            <a:ext cx="5826300" cy="32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MLLIB forma parte de las API de Spark y es interoperable con NumPy de Python así como las </a:t>
            </a: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librerías</a:t>
            </a: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 de R. 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implementado con Spark es posible utilizar cualquier tipo de datos de cualquier origen o de la plataforma Hadoop.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3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3"/>
          <p:cNvSpPr txBox="1"/>
          <p:nvPr>
            <p:ph idx="4294967295" type="title"/>
          </p:nvPr>
        </p:nvSpPr>
        <p:spPr>
          <a:xfrm>
            <a:off x="398000" y="364950"/>
            <a:ext cx="51387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MLLIB </a:t>
            </a:r>
            <a:endParaRPr b="1"/>
          </a:p>
        </p:txBody>
      </p:sp>
      <p:sp>
        <p:nvSpPr>
          <p:cNvPr id="414" name="Google Shape;414;p33"/>
          <p:cNvSpPr txBox="1"/>
          <p:nvPr>
            <p:ph idx="1" type="body"/>
          </p:nvPr>
        </p:nvSpPr>
        <p:spPr>
          <a:xfrm>
            <a:off x="239300" y="1006650"/>
            <a:ext cx="5456100" cy="37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00"/>
              <a:buChar char="➢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Spark nace con la 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intención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 de aunar todos los procesamientos de big data de un proyecto.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➢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Machine learning siempre estuvo 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allí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 pero hubo un tiempo que era una estrella.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➢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Con el auge de los Data scientist  nacen herramientas que facilitan el uso de Spark.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➢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Python se 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convirtió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 en la necesidad.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4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0" name="Google Shape;4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4"/>
          <p:cNvSpPr txBox="1"/>
          <p:nvPr>
            <p:ph idx="4294967295" type="title"/>
          </p:nvPr>
        </p:nvSpPr>
        <p:spPr>
          <a:xfrm>
            <a:off x="398000" y="364950"/>
            <a:ext cx="51387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MLLIB </a:t>
            </a:r>
            <a:endParaRPr b="1"/>
          </a:p>
        </p:txBody>
      </p:sp>
      <p:sp>
        <p:nvSpPr>
          <p:cNvPr id="423" name="Google Shape;423;p34"/>
          <p:cNvSpPr txBox="1"/>
          <p:nvPr>
            <p:ph idx="1" type="body"/>
          </p:nvPr>
        </p:nvSpPr>
        <p:spPr>
          <a:xfrm>
            <a:off x="239300" y="1006650"/>
            <a:ext cx="5714700" cy="37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En general, los algoritmos de Machine Learning se pueden clasificar en dos tipos:</a:t>
            </a:r>
            <a:b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</a:br>
            <a:b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Supervisados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: estos algoritmos se entrenan con un conjunto de datos cuyo resultado ya es conocido. Es decir, el modelo se entrena con datos de los que ya se conoce la entrada y la salida.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No supervisados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: el modelo se entrena con datos de los que todavía no se conoce el resultado. Es decir, se conoce la entrada pero no la salida de los datos.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9" name="Google Shape;4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5"/>
          <p:cNvSpPr txBox="1"/>
          <p:nvPr>
            <p:ph idx="4294967295" type="title"/>
          </p:nvPr>
        </p:nvSpPr>
        <p:spPr>
          <a:xfrm>
            <a:off x="398000" y="364950"/>
            <a:ext cx="51387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MLLIB </a:t>
            </a:r>
            <a:endParaRPr b="1"/>
          </a:p>
        </p:txBody>
      </p:sp>
      <p:sp>
        <p:nvSpPr>
          <p:cNvPr id="432" name="Google Shape;432;p35"/>
          <p:cNvSpPr txBox="1"/>
          <p:nvPr>
            <p:ph idx="1" type="body"/>
          </p:nvPr>
        </p:nvSpPr>
        <p:spPr>
          <a:xfrm>
            <a:off x="239300" y="1006650"/>
            <a:ext cx="5714700" cy="40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Algoritmos disponibles en Spark MLlib</a:t>
            </a:r>
            <a:endParaRPr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➢"/>
            </a:pPr>
            <a:r>
              <a:rPr lang="en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Tipos de datos (vectores)</a:t>
            </a:r>
            <a:endParaRPr>
              <a:solidFill>
                <a:srgbClr val="4A4A4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➢"/>
            </a:pPr>
            <a:r>
              <a:rPr lang="en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Extraccion de caracteristicas</a:t>
            </a:r>
            <a:endParaRPr>
              <a:solidFill>
                <a:srgbClr val="4A4A4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➢"/>
            </a:pPr>
            <a:r>
              <a:rPr lang="en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Estadísticos</a:t>
            </a:r>
            <a:endParaRPr>
              <a:solidFill>
                <a:srgbClr val="4A4A4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➢"/>
            </a:pPr>
            <a:r>
              <a:rPr lang="en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>
              <a:solidFill>
                <a:srgbClr val="4A4A4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➢"/>
            </a:pPr>
            <a:r>
              <a:rPr lang="en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>
              <a:solidFill>
                <a:srgbClr val="4A4A4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➢"/>
            </a:pPr>
            <a:r>
              <a:rPr lang="en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Filtros colaborativos y recomendadores</a:t>
            </a:r>
            <a:endParaRPr>
              <a:solidFill>
                <a:srgbClr val="4A4A4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➢"/>
            </a:pPr>
            <a:r>
              <a:rPr lang="en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Frequent Pattern Growth</a:t>
            </a:r>
            <a:endParaRPr>
              <a:solidFill>
                <a:srgbClr val="4A4A4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➢"/>
            </a:pPr>
            <a:r>
              <a:rPr lang="en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Reducción de dimensiones</a:t>
            </a:r>
            <a:endParaRPr>
              <a:solidFill>
                <a:srgbClr val="4A4A4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➢"/>
            </a:pPr>
            <a:r>
              <a:rPr lang="en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Evaluación de modelo</a:t>
            </a:r>
            <a:endParaRPr>
              <a:solidFill>
                <a:srgbClr val="4A4A4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 txBox="1"/>
          <p:nvPr>
            <p:ph idx="4294967295" type="title"/>
          </p:nvPr>
        </p:nvSpPr>
        <p:spPr>
          <a:xfrm>
            <a:off x="398000" y="364950"/>
            <a:ext cx="51387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MLLIB </a:t>
            </a:r>
            <a:endParaRPr b="1"/>
          </a:p>
        </p:txBody>
      </p:sp>
      <p:pic>
        <p:nvPicPr>
          <p:cNvPr id="441" name="Google Shape;44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0088" y="1031875"/>
            <a:ext cx="2574525" cy="383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7" name="Google Shape;4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7"/>
          <p:cNvSpPr txBox="1"/>
          <p:nvPr>
            <p:ph idx="4294967295" type="title"/>
          </p:nvPr>
        </p:nvSpPr>
        <p:spPr>
          <a:xfrm>
            <a:off x="398000" y="364950"/>
            <a:ext cx="51387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MLLIB </a:t>
            </a:r>
            <a:endParaRPr b="1"/>
          </a:p>
        </p:txBody>
      </p:sp>
      <p:sp>
        <p:nvSpPr>
          <p:cNvPr id="450" name="Google Shape;450;p37"/>
          <p:cNvSpPr txBox="1"/>
          <p:nvPr>
            <p:ph idx="1" type="body"/>
          </p:nvPr>
        </p:nvSpPr>
        <p:spPr>
          <a:xfrm>
            <a:off x="239300" y="1006650"/>
            <a:ext cx="5714700" cy="15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Spark MLlib aporta algoritmos tanto de aprendizaje supervisado como no supervisado que ofrecen soluciones a las tres técnicas más utilizadas en el mundo del Machine Learning:</a:t>
            </a:r>
            <a:b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451" name="Google Shape;45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200" y="2436850"/>
            <a:ext cx="5384300" cy="22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7" name="Google Shape;4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8"/>
          <p:cNvSpPr txBox="1"/>
          <p:nvPr>
            <p:ph idx="4294967295" type="title"/>
          </p:nvPr>
        </p:nvSpPr>
        <p:spPr>
          <a:xfrm>
            <a:off x="398000" y="364950"/>
            <a:ext cx="51387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</a:t>
            </a:r>
            <a:endParaRPr b="1"/>
          </a:p>
        </p:txBody>
      </p:sp>
      <p:sp>
        <p:nvSpPr>
          <p:cNvPr id="460" name="Google Shape;460;p38"/>
          <p:cNvSpPr txBox="1"/>
          <p:nvPr>
            <p:ph idx="1" type="body"/>
          </p:nvPr>
        </p:nvSpPr>
        <p:spPr>
          <a:xfrm>
            <a:off x="239300" y="1006650"/>
            <a:ext cx="5714700" cy="15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9"/>
          <p:cNvSpPr txBox="1"/>
          <p:nvPr>
            <p:ph type="ctrTitle"/>
          </p:nvPr>
        </p:nvSpPr>
        <p:spPr>
          <a:xfrm>
            <a:off x="2879250" y="2421550"/>
            <a:ext cx="5814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Deep Learning</a:t>
            </a:r>
            <a:endParaRPr b="1" sz="4800"/>
          </a:p>
        </p:txBody>
      </p:sp>
      <p:pic>
        <p:nvPicPr>
          <p:cNvPr id="466" name="Google Shape;4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900" y="335725"/>
            <a:ext cx="3366610" cy="17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2" name="Google Shape;4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0"/>
          <p:cNvSpPr txBox="1"/>
          <p:nvPr>
            <p:ph idx="4294967295" type="title"/>
          </p:nvPr>
        </p:nvSpPr>
        <p:spPr>
          <a:xfrm>
            <a:off x="398000" y="364950"/>
            <a:ext cx="51387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Deep Learning</a:t>
            </a:r>
            <a:endParaRPr b="1"/>
          </a:p>
        </p:txBody>
      </p:sp>
      <p:pic>
        <p:nvPicPr>
          <p:cNvPr id="475" name="Google Shape;47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00" y="1179100"/>
            <a:ext cx="5497475" cy="347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1" name="Google Shape;4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1"/>
          <p:cNvSpPr txBox="1"/>
          <p:nvPr>
            <p:ph idx="4294967295" type="title"/>
          </p:nvPr>
        </p:nvSpPr>
        <p:spPr>
          <a:xfrm>
            <a:off x="398000" y="364950"/>
            <a:ext cx="51387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Deep Learning</a:t>
            </a:r>
            <a:endParaRPr b="1"/>
          </a:p>
        </p:txBody>
      </p:sp>
      <p:sp>
        <p:nvSpPr>
          <p:cNvPr id="484" name="Google Shape;484;p41"/>
          <p:cNvSpPr txBox="1"/>
          <p:nvPr>
            <p:ph idx="1" type="body"/>
          </p:nvPr>
        </p:nvSpPr>
        <p:spPr>
          <a:xfrm>
            <a:off x="239300" y="1006650"/>
            <a:ext cx="5714700" cy="20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Dentro de las redes neuronales hay diferentes tipos y una de ellas son las redes neuronales convolucionales (CNN) que imitan a las neuronas de la corteza visual primaria de un cerebro biológico.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485" name="Google Shape;48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325" y="2789700"/>
            <a:ext cx="4577764" cy="17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"/>
          <p:cNvSpPr txBox="1"/>
          <p:nvPr>
            <p:ph type="ctrTitle"/>
          </p:nvPr>
        </p:nvSpPr>
        <p:spPr>
          <a:xfrm>
            <a:off x="3235950" y="2421550"/>
            <a:ext cx="5459400" cy="17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Ciencias de datos</a:t>
            </a:r>
            <a:endParaRPr b="1" sz="4800"/>
          </a:p>
        </p:txBody>
      </p:sp>
      <p:pic>
        <p:nvPicPr>
          <p:cNvPr id="257" name="Google Shape;2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900" y="335725"/>
            <a:ext cx="3366610" cy="17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2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1" name="Google Shape;4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2"/>
          <p:cNvSpPr txBox="1"/>
          <p:nvPr>
            <p:ph idx="4294967295" type="title"/>
          </p:nvPr>
        </p:nvSpPr>
        <p:spPr>
          <a:xfrm>
            <a:off x="398000" y="364950"/>
            <a:ext cx="51387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Deep Learning</a:t>
            </a:r>
            <a:endParaRPr b="1"/>
          </a:p>
        </p:txBody>
      </p:sp>
      <p:sp>
        <p:nvSpPr>
          <p:cNvPr id="494" name="Google Shape;494;p42"/>
          <p:cNvSpPr txBox="1"/>
          <p:nvPr>
            <p:ph idx="1" type="body"/>
          </p:nvPr>
        </p:nvSpPr>
        <p:spPr>
          <a:xfrm>
            <a:off x="239300" y="1006650"/>
            <a:ext cx="5714700" cy="18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V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amos que estas redes son las que a la larga "dotan de visión" a los robots pues permiten que vean objetos,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los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interpretan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según la información recibida durante su entrenamiento (configuración de la red neuronal) y actúen en consecuencia.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495" name="Google Shape;49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546" y="2976825"/>
            <a:ext cx="4729151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3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1" name="Google Shape;5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3"/>
          <p:cNvSpPr txBox="1"/>
          <p:nvPr>
            <p:ph idx="4294967295" type="title"/>
          </p:nvPr>
        </p:nvSpPr>
        <p:spPr>
          <a:xfrm>
            <a:off x="398000" y="364950"/>
            <a:ext cx="51387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Soporte de modelos</a:t>
            </a:r>
            <a:endParaRPr b="1"/>
          </a:p>
        </p:txBody>
      </p:sp>
      <p:sp>
        <p:nvSpPr>
          <p:cNvPr id="504" name="Google Shape;504;p43"/>
          <p:cNvSpPr txBox="1"/>
          <p:nvPr>
            <p:ph idx="1" type="body"/>
          </p:nvPr>
        </p:nvSpPr>
        <p:spPr>
          <a:xfrm>
            <a:off x="239300" y="1006650"/>
            <a:ext cx="5714700" cy="3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InceptionV3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Xception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ResNet50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VGG16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VGG19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4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0" name="Google Shape;5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4"/>
          <p:cNvSpPr txBox="1"/>
          <p:nvPr>
            <p:ph idx="4294967295" type="title"/>
          </p:nvPr>
        </p:nvSpPr>
        <p:spPr>
          <a:xfrm>
            <a:off x="122575" y="180575"/>
            <a:ext cx="5970900" cy="7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Deep Learning librerias  Apache Spark</a:t>
            </a:r>
            <a:endParaRPr b="1" sz="2400"/>
          </a:p>
        </p:txBody>
      </p:sp>
      <p:sp>
        <p:nvSpPr>
          <p:cNvPr id="513" name="Google Shape;513;p44"/>
          <p:cNvSpPr txBox="1"/>
          <p:nvPr>
            <p:ph idx="1" type="body"/>
          </p:nvPr>
        </p:nvSpPr>
        <p:spPr>
          <a:xfrm>
            <a:off x="205825" y="1251100"/>
            <a:ext cx="5714700" cy="36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000000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Databricks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- Plataforma para ejecutar aplicaciones Spark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000000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BigDL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: la biblioteca de Intel para un aprendizaje profundo de los marcos de datos existentes.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000000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TensorflowOnSpark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- Aprendizaje profundo distribuido de Yahoo en clusters de Big Data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El resto: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000000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SparkNet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: el marco de AMPLab para la capacitación de redes profundas en Spark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000000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DeepLearning4J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- Utiliza el paralelismo de datos para entrenar en redes neuronales separadas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000000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DeepDist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- Aprendizaje profundo a la velocidad de un rayo en Spark Vía actualizaciones de gradiente estocástico paralelo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9" name="Google Shape;5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5"/>
          <p:cNvSpPr txBox="1"/>
          <p:nvPr>
            <p:ph idx="4294967295" type="title"/>
          </p:nvPr>
        </p:nvSpPr>
        <p:spPr>
          <a:xfrm>
            <a:off x="398000" y="180575"/>
            <a:ext cx="5581800" cy="7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/>
              <a:t>Modelo de entrenamiento distribuido</a:t>
            </a:r>
            <a:endParaRPr b="1" sz="2400"/>
          </a:p>
        </p:txBody>
      </p:sp>
      <p:sp>
        <p:nvSpPr>
          <p:cNvPr id="522" name="Google Shape;522;p45"/>
          <p:cNvSpPr txBox="1"/>
          <p:nvPr>
            <p:ph idx="1" type="body"/>
          </p:nvPr>
        </p:nvSpPr>
        <p:spPr>
          <a:xfrm>
            <a:off x="205825" y="1251100"/>
            <a:ext cx="5714700" cy="13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Use bibliotecas de aprendizaje profundo como TensorFlow para probar diferentes modelos de hiperparámetros en cada trabajador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Paralelismo de tareas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523" name="Google Shape;52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225" y="2326250"/>
            <a:ext cx="4845918" cy="22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9" name="Google Shape;5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6"/>
          <p:cNvSpPr txBox="1"/>
          <p:nvPr>
            <p:ph idx="4294967295" type="title"/>
          </p:nvPr>
        </p:nvSpPr>
        <p:spPr>
          <a:xfrm>
            <a:off x="250625" y="490075"/>
            <a:ext cx="5165400" cy="7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/>
              <a:t>Tensorframes</a:t>
            </a:r>
            <a:endParaRPr b="1" sz="2400"/>
          </a:p>
        </p:txBody>
      </p:sp>
      <p:sp>
        <p:nvSpPr>
          <p:cNvPr id="532" name="Google Shape;532;p46"/>
          <p:cNvSpPr txBox="1"/>
          <p:nvPr>
            <p:ph idx="1" type="body"/>
          </p:nvPr>
        </p:nvSpPr>
        <p:spPr>
          <a:xfrm>
            <a:off x="361075" y="1793625"/>
            <a:ext cx="5379300" cy="17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Enlace experimental de TensorFlow para Apache Spark.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TensorFrames (TensorFlow en Spark Dataframes) 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le permite manipular los DataFrames de Apache Spark con los programas TensorFlow.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TensorFrames está disponible como un paquete Spark.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|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8" name="Google Shape;5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7"/>
          <p:cNvSpPr txBox="1"/>
          <p:nvPr>
            <p:ph idx="4294967295" type="title"/>
          </p:nvPr>
        </p:nvSpPr>
        <p:spPr>
          <a:xfrm>
            <a:off x="398000" y="180575"/>
            <a:ext cx="5581800" cy="5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Tensorframes</a:t>
            </a:r>
            <a:endParaRPr b="1" sz="2400"/>
          </a:p>
        </p:txBody>
      </p:sp>
      <p:pic>
        <p:nvPicPr>
          <p:cNvPr id="541" name="Google Shape;54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6750" y="832674"/>
            <a:ext cx="3353750" cy="397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8"/>
          <p:cNvSpPr txBox="1"/>
          <p:nvPr>
            <p:ph type="ctrTitle"/>
          </p:nvPr>
        </p:nvSpPr>
        <p:spPr>
          <a:xfrm>
            <a:off x="2879250" y="2421550"/>
            <a:ext cx="5814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Mlflow</a:t>
            </a:r>
            <a:endParaRPr b="1" sz="4800"/>
          </a:p>
        </p:txBody>
      </p:sp>
      <p:pic>
        <p:nvPicPr>
          <p:cNvPr id="547" name="Google Shape;5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900" y="335725"/>
            <a:ext cx="3366610" cy="17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3" name="Google Shape;55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9"/>
          <p:cNvSpPr txBox="1"/>
          <p:nvPr>
            <p:ph idx="4294967295" type="title"/>
          </p:nvPr>
        </p:nvSpPr>
        <p:spPr>
          <a:xfrm>
            <a:off x="398000" y="180575"/>
            <a:ext cx="5581800" cy="7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Que es MLflow?</a:t>
            </a:r>
            <a:endParaRPr b="1" sz="2400"/>
          </a:p>
        </p:txBody>
      </p:sp>
      <p:sp>
        <p:nvSpPr>
          <p:cNvPr id="556" name="Google Shape;556;p49"/>
          <p:cNvSpPr txBox="1"/>
          <p:nvPr>
            <p:ph idx="1" type="body"/>
          </p:nvPr>
        </p:nvSpPr>
        <p:spPr>
          <a:xfrm>
            <a:off x="205825" y="1251100"/>
            <a:ext cx="5714700" cy="13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Es una plataforma de aprendizaje automático de código abierto creada por Databricks, que gestiona todo el ciclo de vida de ML (desde el inicio hasta la producción) y está diseñado para funcionar con cualquier biblioteca de Machine Learning.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557" name="Google Shape;55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900" y="2360650"/>
            <a:ext cx="4489601" cy="22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3" name="Google Shape;56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0"/>
          <p:cNvSpPr txBox="1"/>
          <p:nvPr>
            <p:ph idx="4294967295" type="title"/>
          </p:nvPr>
        </p:nvSpPr>
        <p:spPr>
          <a:xfrm>
            <a:off x="398000" y="180575"/>
            <a:ext cx="5581800" cy="5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Que brinda </a:t>
            </a:r>
            <a:r>
              <a:rPr b="1" lang="en" sz="2400"/>
              <a:t>MLflow?</a:t>
            </a:r>
            <a:endParaRPr b="1" sz="2400"/>
          </a:p>
        </p:txBody>
      </p:sp>
      <p:sp>
        <p:nvSpPr>
          <p:cNvPr id="566" name="Google Shape;566;p50"/>
          <p:cNvSpPr txBox="1"/>
          <p:nvPr>
            <p:ph idx="1" type="body"/>
          </p:nvPr>
        </p:nvSpPr>
        <p:spPr>
          <a:xfrm>
            <a:off x="205825" y="1251100"/>
            <a:ext cx="5714700" cy="3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La trazabilidad de los parámetros utilizados en los distintos experimentos para la construcción de modelos.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La reproducción de los resultados obtenidos en la construcción, entrenamiento y pruebas de modelos.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El despliegue de los modelos en distintos entornos (pruebas, pre-producción y producción).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La poca flexibilidad e interoperabilidad entre herramientas, librerías y lenguajes para construir algoritmos de inteligencia artificial.</a:t>
            </a:r>
            <a:b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2" name="Google Shape;57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1"/>
          <p:cNvSpPr txBox="1"/>
          <p:nvPr>
            <p:ph idx="4294967295" type="title"/>
          </p:nvPr>
        </p:nvSpPr>
        <p:spPr>
          <a:xfrm>
            <a:off x="398000" y="180575"/>
            <a:ext cx="55818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Componentes</a:t>
            </a:r>
            <a:r>
              <a:rPr b="1" lang="en" sz="2400"/>
              <a:t> MLflow</a:t>
            </a:r>
            <a:endParaRPr b="1" sz="2400"/>
          </a:p>
        </p:txBody>
      </p:sp>
      <p:sp>
        <p:nvSpPr>
          <p:cNvPr id="575" name="Google Shape;575;p51"/>
          <p:cNvSpPr txBox="1"/>
          <p:nvPr>
            <p:ph idx="1" type="body"/>
          </p:nvPr>
        </p:nvSpPr>
        <p:spPr>
          <a:xfrm>
            <a:off x="205825" y="994800"/>
            <a:ext cx="5714700" cy="38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Un componente cuya responsabilidad es registrar y permitir la consulta y visualización de parámetros, métricas, configuración, código y artefactos usados y producidos durante el proceso de desarrollo y entrenamiento de modelos.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Un formato para definir proyectos de tal manera que aseguren la reproducibilidad de los experimentos en distintos sistemas operativos.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Un formato para empaquetar modelos en forma de artefactos fácilmente almacenables y desplegables.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Una interfaz abierta, basada en REST y en formatos de datos abiertos, que permite la interoperabilidad entre librerías, algoritmos, lenguajes y herramientas de despliegue.</a:t>
            </a:r>
            <a:b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6"/>
          <p:cNvSpPr txBox="1"/>
          <p:nvPr>
            <p:ph idx="4294967295" type="title"/>
          </p:nvPr>
        </p:nvSpPr>
        <p:spPr>
          <a:xfrm>
            <a:off x="398000" y="364950"/>
            <a:ext cx="51387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Qué</a:t>
            </a:r>
            <a:r>
              <a:rPr b="1" lang="en"/>
              <a:t> es Ciencia de datos?</a:t>
            </a:r>
            <a:endParaRPr b="1"/>
          </a:p>
        </p:txBody>
      </p:sp>
      <p:sp>
        <p:nvSpPr>
          <p:cNvPr id="266" name="Google Shape;266;p16"/>
          <p:cNvSpPr txBox="1"/>
          <p:nvPr>
            <p:ph idx="1" type="body"/>
          </p:nvPr>
        </p:nvSpPr>
        <p:spPr>
          <a:xfrm>
            <a:off x="457200" y="1540100"/>
            <a:ext cx="5456100" cy="29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highlight>
                  <a:srgbClr val="FFFFFF"/>
                </a:highlight>
              </a:rPr>
              <a:t>Es una disciplina </a:t>
            </a:r>
            <a:r>
              <a:rPr lang="en" sz="3000">
                <a:solidFill>
                  <a:srgbClr val="000000"/>
                </a:solidFill>
                <a:highlight>
                  <a:srgbClr val="FFFFFF"/>
                </a:highlight>
              </a:rPr>
              <a:t>científica</a:t>
            </a:r>
            <a:r>
              <a:rPr lang="en" sz="3000">
                <a:solidFill>
                  <a:srgbClr val="000000"/>
                </a:solidFill>
                <a:highlight>
                  <a:srgbClr val="FFFFFF"/>
                </a:highlight>
              </a:rPr>
              <a:t> que se encarga de comprender grandes y complejos </a:t>
            </a:r>
            <a:r>
              <a:rPr lang="en" sz="3000">
                <a:solidFill>
                  <a:srgbClr val="000000"/>
                </a:solidFill>
                <a:highlight>
                  <a:srgbClr val="FFFFFF"/>
                </a:highlight>
              </a:rPr>
              <a:t>volúmenes</a:t>
            </a:r>
            <a:r>
              <a:rPr lang="en" sz="3000">
                <a:solidFill>
                  <a:srgbClr val="000000"/>
                </a:solidFill>
                <a:highlight>
                  <a:srgbClr val="FFFFFF"/>
                </a:highlight>
              </a:rPr>
              <a:t> de datos gracias al registro de datos de manera masiva que genera la sociedad.</a:t>
            </a:r>
            <a:endParaRPr sz="3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b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2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1" name="Google Shape;5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2"/>
          <p:cNvSpPr txBox="1"/>
          <p:nvPr>
            <p:ph idx="4294967295" type="title"/>
          </p:nvPr>
        </p:nvSpPr>
        <p:spPr>
          <a:xfrm>
            <a:off x="398000" y="180575"/>
            <a:ext cx="5581800" cy="7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Posibles Desventajas</a:t>
            </a:r>
            <a:r>
              <a:rPr b="1" lang="en" sz="2400"/>
              <a:t> MLflow</a:t>
            </a:r>
            <a:endParaRPr b="1" sz="2400"/>
          </a:p>
        </p:txBody>
      </p:sp>
      <p:sp>
        <p:nvSpPr>
          <p:cNvPr id="584" name="Google Shape;584;p52"/>
          <p:cNvSpPr txBox="1"/>
          <p:nvPr>
            <p:ph idx="1" type="body"/>
          </p:nvPr>
        </p:nvSpPr>
        <p:spPr>
          <a:xfrm>
            <a:off x="205825" y="1251100"/>
            <a:ext cx="5714700" cy="3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La poca madurez e inestabilidad de sus APIs. Sujetas a cambios no compatibles entre versiones.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La falta de documentación exhaustiva y foros. Apenas disponemos de algunos tutoriales en la totalidad de la red.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La posible existencia de bugs críticos que aún no han sido descubiertos porque su uso apenas está extendido.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La carencia de funcionalidades básicas que otras plataformas ofrecen desde hace años.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3"/>
          <p:cNvSpPr txBox="1"/>
          <p:nvPr>
            <p:ph type="ctrTitle"/>
          </p:nvPr>
        </p:nvSpPr>
        <p:spPr>
          <a:xfrm>
            <a:off x="2879250" y="2421550"/>
            <a:ext cx="5814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H20</a:t>
            </a:r>
            <a:endParaRPr b="1" sz="4800"/>
          </a:p>
        </p:txBody>
      </p:sp>
      <p:pic>
        <p:nvPicPr>
          <p:cNvPr id="590" name="Google Shape;5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900" y="335725"/>
            <a:ext cx="3366610" cy="17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4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6" name="Google Shape;59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4"/>
          <p:cNvSpPr txBox="1"/>
          <p:nvPr>
            <p:ph idx="4294967295" type="title"/>
          </p:nvPr>
        </p:nvSpPr>
        <p:spPr>
          <a:xfrm>
            <a:off x="398000" y="180575"/>
            <a:ext cx="5581800" cy="6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h2O.ai</a:t>
            </a:r>
            <a:endParaRPr b="1" sz="2400"/>
          </a:p>
        </p:txBody>
      </p:sp>
      <p:sp>
        <p:nvSpPr>
          <p:cNvPr id="599" name="Google Shape;599;p54"/>
          <p:cNvSpPr txBox="1"/>
          <p:nvPr>
            <p:ph idx="1" type="body"/>
          </p:nvPr>
        </p:nvSpPr>
        <p:spPr>
          <a:xfrm>
            <a:off x="205825" y="992775"/>
            <a:ext cx="5714700" cy="28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Fundada: 2011 respaldada por riesgo, debutó en 2012</a:t>
            </a:r>
            <a:b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Producto: motor de predicción en memoria de código abierto H2O</a:t>
            </a:r>
            <a:b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Equipo: 34</a:t>
            </a:r>
            <a:b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HQ: Mountain View, CA</a:t>
            </a:r>
            <a:b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SriSatish Ambati - CEO y cofundador (fundador Platfora, DataStax; Azul)</a:t>
            </a:r>
            <a:b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b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600" name="Google Shape;60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825" y="3108950"/>
            <a:ext cx="5379674" cy="17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5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6" name="Google Shape;60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5"/>
          <p:cNvSpPr txBox="1"/>
          <p:nvPr>
            <p:ph idx="4294967295" type="title"/>
          </p:nvPr>
        </p:nvSpPr>
        <p:spPr>
          <a:xfrm>
            <a:off x="398000" y="180575"/>
            <a:ext cx="5581800" cy="7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Sistemas distribuidos</a:t>
            </a:r>
            <a:br>
              <a:rPr b="1" lang="en" sz="2400"/>
            </a:br>
            <a:r>
              <a:rPr b="1" lang="en" sz="2400"/>
              <a:t>Ingenieros que hacen escala de ML</a:t>
            </a:r>
            <a:endParaRPr b="1" sz="2400"/>
          </a:p>
        </p:txBody>
      </p:sp>
      <p:pic>
        <p:nvPicPr>
          <p:cNvPr id="609" name="Google Shape;60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0200" y="1080225"/>
            <a:ext cx="2817408" cy="385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6"/>
          <p:cNvSpPr txBox="1"/>
          <p:nvPr>
            <p:ph type="title"/>
          </p:nvPr>
        </p:nvSpPr>
        <p:spPr>
          <a:xfrm>
            <a:off x="457200" y="586975"/>
            <a:ext cx="51387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/>
              <a:t>Componentes h2O</a:t>
            </a:r>
            <a:endParaRPr b="1"/>
          </a:p>
        </p:txBody>
      </p:sp>
      <p:sp>
        <p:nvSpPr>
          <p:cNvPr id="615" name="Google Shape;615;p56"/>
          <p:cNvSpPr txBox="1"/>
          <p:nvPr>
            <p:ph idx="1" type="body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                    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API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Fácil de usar y adoptar</a:t>
            </a:r>
            <a:br>
              <a:rPr lang="en"/>
            </a:br>
            <a:br>
              <a:rPr lang="en"/>
            </a:br>
            <a:r>
              <a:rPr lang="en"/>
              <a:t>Escrito en Java perfecto para programadores de Java.</a:t>
            </a:r>
            <a:br>
              <a:rPr lang="en"/>
            </a:br>
            <a:br>
              <a:rPr lang="en"/>
            </a:br>
            <a:r>
              <a:rPr lang="en"/>
              <a:t>La API REST (JSON) controla H2O desde R, Python, Excel, Tableau</a:t>
            </a: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616" name="Google Shape;616;p56"/>
          <p:cNvSpPr txBox="1"/>
          <p:nvPr>
            <p:ph idx="2" type="body"/>
          </p:nvPr>
        </p:nvSpPr>
        <p:spPr>
          <a:xfrm>
            <a:off x="2198350" y="15853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Plataforma Matemat.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Motor de predicción en memoria de código abierto</a:t>
            </a:r>
            <a:br>
              <a:rPr lang="en"/>
            </a:br>
            <a:br>
              <a:rPr lang="en"/>
            </a:br>
            <a:r>
              <a:rPr lang="en"/>
              <a:t>Algoritmos paralelos y distribuidos que aprovechan al máximo los sistemas multihilo.</a:t>
            </a:r>
            <a:br>
              <a:rPr lang="en"/>
            </a:br>
            <a:br>
              <a:rPr lang="en"/>
            </a:br>
            <a:r>
              <a:rPr lang="en"/>
              <a:t>GLM, Random Forest, GBM, PCA, etc.</a:t>
            </a: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617" name="Google Shape;617;p56"/>
          <p:cNvSpPr txBox="1"/>
          <p:nvPr>
            <p:ph idx="3" type="body"/>
          </p:nvPr>
        </p:nvSpPr>
        <p:spPr>
          <a:xfrm>
            <a:off x="3939500" y="15853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Big Data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¿Más datos? ¿O mejores modelos? AMBOS</a:t>
            </a:r>
            <a:br>
              <a:rPr lang="en"/>
            </a:br>
            <a:br>
              <a:rPr lang="en"/>
            </a:br>
            <a:r>
              <a:rPr lang="en"/>
              <a:t>Ejecute un GLM simple o un GBM más complejo para encontrar el mejor ajuste para los datos</a:t>
            </a:r>
            <a:br>
              <a:rPr lang="en"/>
            </a:br>
            <a:br>
              <a:rPr lang="en"/>
            </a:br>
            <a:r>
              <a:rPr lang="en"/>
              <a:t>Más datos + mejores modelos = mejores predicciones</a:t>
            </a:r>
            <a:br>
              <a:rPr lang="en"/>
            </a:br>
            <a:endParaRPr/>
          </a:p>
        </p:txBody>
      </p:sp>
      <p:sp>
        <p:nvSpPr>
          <p:cNvPr id="618" name="Google Shape;618;p5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4" name="Google Shape;6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7"/>
          <p:cNvSpPr txBox="1"/>
          <p:nvPr>
            <p:ph idx="4294967295" type="title"/>
          </p:nvPr>
        </p:nvSpPr>
        <p:spPr>
          <a:xfrm>
            <a:off x="398000" y="180575"/>
            <a:ext cx="5581800" cy="7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Sparkling	Water</a:t>
            </a:r>
            <a:endParaRPr b="1" sz="2400"/>
          </a:p>
        </p:txBody>
      </p:sp>
      <p:sp>
        <p:nvSpPr>
          <p:cNvPr id="627" name="Google Shape;627;p57"/>
          <p:cNvSpPr txBox="1"/>
          <p:nvPr>
            <p:ph idx="1" type="body"/>
          </p:nvPr>
        </p:nvSpPr>
        <p:spPr>
          <a:xfrm>
            <a:off x="205825" y="1251100"/>
            <a:ext cx="5714700" cy="13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628" name="Google Shape;62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275" y="1449350"/>
            <a:ext cx="4825850" cy="22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8"/>
          <p:cNvSpPr txBox="1"/>
          <p:nvPr>
            <p:ph type="ctrTitle"/>
          </p:nvPr>
        </p:nvSpPr>
        <p:spPr>
          <a:xfrm>
            <a:off x="2879250" y="2421550"/>
            <a:ext cx="5814300" cy="18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Metodologia ciencias de datos</a:t>
            </a:r>
            <a:endParaRPr b="1" sz="4800"/>
          </a:p>
        </p:txBody>
      </p:sp>
      <p:pic>
        <p:nvPicPr>
          <p:cNvPr id="634" name="Google Shape;6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900" y="335725"/>
            <a:ext cx="3366610" cy="17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0" name="Google Shape;64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9"/>
          <p:cNvSpPr txBox="1"/>
          <p:nvPr>
            <p:ph idx="4294967295" type="title"/>
          </p:nvPr>
        </p:nvSpPr>
        <p:spPr>
          <a:xfrm>
            <a:off x="398000" y="180575"/>
            <a:ext cx="55818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Metodologías</a:t>
            </a:r>
            <a:r>
              <a:rPr b="1" lang="en" sz="2400"/>
              <a:t> 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minería</a:t>
            </a:r>
            <a:r>
              <a:rPr b="1" lang="en" sz="2400"/>
              <a:t> de datos</a:t>
            </a:r>
            <a:endParaRPr b="1" sz="2400"/>
          </a:p>
        </p:txBody>
      </p:sp>
      <p:sp>
        <p:nvSpPr>
          <p:cNvPr id="643" name="Google Shape;643;p59"/>
          <p:cNvSpPr txBox="1"/>
          <p:nvPr>
            <p:ph idx="1" type="body"/>
          </p:nvPr>
        </p:nvSpPr>
        <p:spPr>
          <a:xfrm>
            <a:off x="205825" y="1251100"/>
            <a:ext cx="5714700" cy="372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400"/>
              <a:buChar char="➢"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Semma (para estadisticos)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400"/>
              <a:buChar char="➢"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Fayyad (ciencias de la </a:t>
            </a: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computación</a:t>
            </a: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400"/>
              <a:buChar char="➢"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Crisp-dm (para negocios)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Kdd (procesos)</a:t>
            </a:r>
            <a:b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9" name="Google Shape;64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0"/>
          <p:cNvSpPr txBox="1"/>
          <p:nvPr>
            <p:ph idx="1" type="body"/>
          </p:nvPr>
        </p:nvSpPr>
        <p:spPr>
          <a:xfrm>
            <a:off x="205825" y="1251100"/>
            <a:ext cx="5714700" cy="3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Planificación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 (pensar que vamos hacer)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Ejecucion (hacerlo)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Evaluación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 (medir que tan bien nos fue)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Esto está pensando a construcción de productos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b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652" name="Google Shape;652;p60"/>
          <p:cNvSpPr txBox="1"/>
          <p:nvPr>
            <p:ph idx="4294967295" type="title"/>
          </p:nvPr>
        </p:nvSpPr>
        <p:spPr>
          <a:xfrm>
            <a:off x="398000" y="180575"/>
            <a:ext cx="55818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Concluimos de la </a:t>
            </a:r>
            <a:r>
              <a:rPr b="1" lang="en" sz="2400"/>
              <a:t>metodología</a:t>
            </a:r>
            <a:r>
              <a:rPr b="1" lang="en" sz="2400"/>
              <a:t>?</a:t>
            </a:r>
            <a:endParaRPr b="1"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8" name="Google Shape;65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1"/>
          <p:cNvSpPr txBox="1"/>
          <p:nvPr>
            <p:ph idx="4294967295" type="title"/>
          </p:nvPr>
        </p:nvSpPr>
        <p:spPr>
          <a:xfrm>
            <a:off x="398000" y="180575"/>
            <a:ext cx="55818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Metodologías 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unificada</a:t>
            </a:r>
            <a:endParaRPr b="1" sz="2400"/>
          </a:p>
        </p:txBody>
      </p:sp>
      <p:sp>
        <p:nvSpPr>
          <p:cNvPr id="661" name="Google Shape;661;p61"/>
          <p:cNvSpPr txBox="1"/>
          <p:nvPr>
            <p:ph idx="1" type="body"/>
          </p:nvPr>
        </p:nvSpPr>
        <p:spPr>
          <a:xfrm>
            <a:off x="205825" y="1251100"/>
            <a:ext cx="5714700" cy="3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 strike="sngStrike">
                <a:solidFill>
                  <a:schemeClr val="dk1"/>
                </a:solidFill>
                <a:highlight>
                  <a:schemeClr val="lt1"/>
                </a:highlight>
              </a:rPr>
              <a:t>Planificación</a:t>
            </a:r>
            <a:r>
              <a:rPr lang="en" sz="1500" strike="sngStrike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en" sz="1500" strike="sngStrike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endParaRPr sz="1500" strike="sngStrike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Hipotesis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 strike="sngStrike">
                <a:solidFill>
                  <a:schemeClr val="dk1"/>
                </a:solidFill>
                <a:highlight>
                  <a:schemeClr val="lt1"/>
                </a:highlight>
              </a:rPr>
              <a:t>Ejecucion</a:t>
            </a:r>
            <a:endParaRPr sz="1500" strike="sngStrike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 strike="sngStrike">
                <a:solidFill>
                  <a:schemeClr val="dk1"/>
                </a:solidFill>
                <a:highlight>
                  <a:schemeClr val="lt1"/>
                </a:highlight>
              </a:rPr>
              <a:t>Evaluación</a:t>
            </a:r>
            <a:endParaRPr sz="1500" strike="sngStrike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b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7"/>
          <p:cNvSpPr txBox="1"/>
          <p:nvPr>
            <p:ph idx="4294967295" type="title"/>
          </p:nvPr>
        </p:nvSpPr>
        <p:spPr>
          <a:xfrm>
            <a:off x="398000" y="132650"/>
            <a:ext cx="51387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Big data</a:t>
            </a:r>
            <a:endParaRPr b="1"/>
          </a:p>
        </p:txBody>
      </p:sp>
      <p:pic>
        <p:nvPicPr>
          <p:cNvPr id="275" name="Google Shape;27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00" y="1313575"/>
            <a:ext cx="5138700" cy="2943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2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7" name="Google Shape;66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2"/>
          <p:cNvSpPr txBox="1"/>
          <p:nvPr>
            <p:ph idx="4294967295" type="title"/>
          </p:nvPr>
        </p:nvSpPr>
        <p:spPr>
          <a:xfrm>
            <a:off x="398000" y="180575"/>
            <a:ext cx="55818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Fase de la </a:t>
            </a:r>
            <a:r>
              <a:rPr b="1" lang="en" sz="2400"/>
              <a:t>hipótesis</a:t>
            </a:r>
            <a:endParaRPr b="1" sz="2400"/>
          </a:p>
        </p:txBody>
      </p:sp>
      <p:sp>
        <p:nvSpPr>
          <p:cNvPr id="670" name="Google Shape;670;p62"/>
          <p:cNvSpPr txBox="1"/>
          <p:nvPr>
            <p:ph idx="1" type="body"/>
          </p:nvPr>
        </p:nvSpPr>
        <p:spPr>
          <a:xfrm>
            <a:off x="205825" y="1251100"/>
            <a:ext cx="5714700" cy="3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Supuesto del negocio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Datos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Metodos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Que  preguntan responderemos regresión o clasificacion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En esta etapa no hay certeza, solo supuestos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b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3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6" name="Google Shape;67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3"/>
          <p:cNvSpPr txBox="1"/>
          <p:nvPr>
            <p:ph idx="4294967295" type="title"/>
          </p:nvPr>
        </p:nvSpPr>
        <p:spPr>
          <a:xfrm>
            <a:off x="398000" y="180575"/>
            <a:ext cx="55818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Metodologías 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unificada</a:t>
            </a:r>
            <a:endParaRPr b="1" sz="2400"/>
          </a:p>
        </p:txBody>
      </p:sp>
      <p:sp>
        <p:nvSpPr>
          <p:cNvPr id="679" name="Google Shape;679;p63"/>
          <p:cNvSpPr txBox="1"/>
          <p:nvPr>
            <p:ph idx="1" type="body"/>
          </p:nvPr>
        </p:nvSpPr>
        <p:spPr>
          <a:xfrm>
            <a:off x="205825" y="1251100"/>
            <a:ext cx="5714700" cy="3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 strike="sngStrike">
                <a:solidFill>
                  <a:schemeClr val="dk1"/>
                </a:solidFill>
                <a:highlight>
                  <a:schemeClr val="lt1"/>
                </a:highlight>
              </a:rPr>
              <a:t>Planificación</a:t>
            </a:r>
            <a:endParaRPr sz="1500" strike="sngStrike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Hipotesis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" sz="1500" strike="sngStrike">
                <a:solidFill>
                  <a:schemeClr val="dk1"/>
                </a:solidFill>
                <a:highlight>
                  <a:schemeClr val="lt1"/>
                </a:highlight>
              </a:rPr>
              <a:t>Ejecucion</a:t>
            </a:r>
            <a:endParaRPr sz="1500" strike="sngStrike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Modelo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 strike="sngStrike">
                <a:solidFill>
                  <a:schemeClr val="dk1"/>
                </a:solidFill>
                <a:highlight>
                  <a:schemeClr val="lt1"/>
                </a:highlight>
              </a:rPr>
              <a:t>Evaluación</a:t>
            </a:r>
            <a:endParaRPr sz="1500" strike="sngStrike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b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4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5" name="Google Shape;6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64"/>
          <p:cNvSpPr txBox="1"/>
          <p:nvPr>
            <p:ph idx="4294967295" type="title"/>
          </p:nvPr>
        </p:nvSpPr>
        <p:spPr>
          <a:xfrm>
            <a:off x="398000" y="180575"/>
            <a:ext cx="55818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Fase del modelo</a:t>
            </a:r>
            <a:endParaRPr b="1" sz="2400"/>
          </a:p>
        </p:txBody>
      </p:sp>
      <p:sp>
        <p:nvSpPr>
          <p:cNvPr id="688" name="Google Shape;688;p64"/>
          <p:cNvSpPr txBox="1"/>
          <p:nvPr>
            <p:ph idx="1" type="body"/>
          </p:nvPr>
        </p:nvSpPr>
        <p:spPr>
          <a:xfrm>
            <a:off x="205825" y="2208175"/>
            <a:ext cx="5714700" cy="239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Implementar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abstracción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de los datos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Selección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de algoritmos de ML que responden a  las preguntas de nuestras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hipótesis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Construir un modelo datos inductivo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b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5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4" name="Google Shape;6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65"/>
          <p:cNvSpPr txBox="1"/>
          <p:nvPr>
            <p:ph idx="4294967295" type="title"/>
          </p:nvPr>
        </p:nvSpPr>
        <p:spPr>
          <a:xfrm>
            <a:off x="398000" y="180575"/>
            <a:ext cx="55818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Metodologías 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unificada</a:t>
            </a:r>
            <a:endParaRPr b="1" sz="2400"/>
          </a:p>
        </p:txBody>
      </p:sp>
      <p:sp>
        <p:nvSpPr>
          <p:cNvPr id="697" name="Google Shape;697;p65"/>
          <p:cNvSpPr txBox="1"/>
          <p:nvPr>
            <p:ph idx="1" type="body"/>
          </p:nvPr>
        </p:nvSpPr>
        <p:spPr>
          <a:xfrm>
            <a:off x="205825" y="1251100"/>
            <a:ext cx="5714700" cy="3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 strike="sngStrike">
                <a:solidFill>
                  <a:schemeClr val="dk1"/>
                </a:solidFill>
                <a:highlight>
                  <a:schemeClr val="lt1"/>
                </a:highlight>
              </a:rPr>
              <a:t>Planificación</a:t>
            </a:r>
            <a:endParaRPr sz="1500" strike="sngStrike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Hipotesis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" sz="1500" strike="sngStrike">
                <a:solidFill>
                  <a:schemeClr val="dk1"/>
                </a:solidFill>
                <a:highlight>
                  <a:schemeClr val="lt1"/>
                </a:highlight>
              </a:rPr>
              <a:t>Ejecucion</a:t>
            </a:r>
            <a:endParaRPr sz="1500" strike="sngStrike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Modelo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 strike="sngStrike">
                <a:solidFill>
                  <a:schemeClr val="dk1"/>
                </a:solidFill>
                <a:highlight>
                  <a:schemeClr val="lt1"/>
                </a:highlight>
              </a:rPr>
              <a:t>Evaluación</a:t>
            </a:r>
            <a:endParaRPr sz="1500" strike="sngStrike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Test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b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3" name="Google Shape;70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66"/>
          <p:cNvSpPr txBox="1"/>
          <p:nvPr>
            <p:ph idx="4294967295" type="title"/>
          </p:nvPr>
        </p:nvSpPr>
        <p:spPr>
          <a:xfrm>
            <a:off x="398000" y="180575"/>
            <a:ext cx="55818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Fase de Test</a:t>
            </a:r>
            <a:endParaRPr b="1" sz="2400"/>
          </a:p>
        </p:txBody>
      </p:sp>
      <p:sp>
        <p:nvSpPr>
          <p:cNvPr id="706" name="Google Shape;706;p66"/>
          <p:cNvSpPr txBox="1"/>
          <p:nvPr>
            <p:ph idx="1" type="body"/>
          </p:nvPr>
        </p:nvSpPr>
        <p:spPr>
          <a:xfrm>
            <a:off x="205825" y="2208175"/>
            <a:ext cx="5714700" cy="239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Medición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de la performance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Test  locales,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producción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y experimentales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Algunos Test Estadisticos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b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2" name="Google Shape;71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67"/>
          <p:cNvSpPr txBox="1"/>
          <p:nvPr>
            <p:ph idx="4294967295" type="title"/>
          </p:nvPr>
        </p:nvSpPr>
        <p:spPr>
          <a:xfrm>
            <a:off x="398000" y="180575"/>
            <a:ext cx="55818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Metodologías 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unificada</a:t>
            </a:r>
            <a:endParaRPr b="1" sz="2400"/>
          </a:p>
        </p:txBody>
      </p:sp>
      <p:sp>
        <p:nvSpPr>
          <p:cNvPr id="715" name="Google Shape;715;p67"/>
          <p:cNvSpPr txBox="1"/>
          <p:nvPr>
            <p:ph idx="1" type="body"/>
          </p:nvPr>
        </p:nvSpPr>
        <p:spPr>
          <a:xfrm>
            <a:off x="205825" y="1251100"/>
            <a:ext cx="5714700" cy="3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Elección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 del Equipo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Retrospectiva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Mantenimiento de los modelos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b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8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721" name="Google Shape;721;p68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Databricks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MLflow </a:t>
            </a:r>
            <a:r>
              <a:rPr lang="en"/>
              <a:t>community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Pydata Peru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8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9"/>
          <p:cNvSpPr txBox="1"/>
          <p:nvPr>
            <p:ph idx="4294967295" type="ctrTitle"/>
          </p:nvPr>
        </p:nvSpPr>
        <p:spPr>
          <a:xfrm>
            <a:off x="685800" y="440350"/>
            <a:ext cx="4863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728" name="Google Shape;728;p69"/>
          <p:cNvSpPr txBox="1"/>
          <p:nvPr>
            <p:ph idx="4294967295" type="subTitle"/>
          </p:nvPr>
        </p:nvSpPr>
        <p:spPr>
          <a:xfrm>
            <a:off x="685800" y="1639925"/>
            <a:ext cx="4863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/>
              <a:t>Algunas Preguntas</a:t>
            </a:r>
            <a:r>
              <a:rPr b="1" lang="en" sz="3600"/>
              <a:t>?</a:t>
            </a:r>
            <a:endParaRPr b="1" sz="3600"/>
          </a:p>
        </p:txBody>
      </p:sp>
      <p:sp>
        <p:nvSpPr>
          <p:cNvPr id="729" name="Google Shape;729;p69"/>
          <p:cNvSpPr txBox="1"/>
          <p:nvPr>
            <p:ph idx="4294967295" type="body"/>
          </p:nvPr>
        </p:nvSpPr>
        <p:spPr>
          <a:xfrm>
            <a:off x="685800" y="2464406"/>
            <a:ext cx="4863900" cy="24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Jony327@gmail.com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https://www.linkedin.com/in/jonaqp/</a:t>
            </a:r>
            <a:endParaRPr sz="1800"/>
          </a:p>
        </p:txBody>
      </p:sp>
      <p:sp>
        <p:nvSpPr>
          <p:cNvPr id="730" name="Google Shape;730;p6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8"/>
          <p:cNvSpPr txBox="1"/>
          <p:nvPr>
            <p:ph idx="4294967295" type="title"/>
          </p:nvPr>
        </p:nvSpPr>
        <p:spPr>
          <a:xfrm>
            <a:off x="398000" y="132650"/>
            <a:ext cx="51387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Big data</a:t>
            </a:r>
            <a:endParaRPr b="1"/>
          </a:p>
        </p:txBody>
      </p:sp>
      <p:sp>
        <p:nvSpPr>
          <p:cNvPr id="284" name="Google Shape;284;p18"/>
          <p:cNvSpPr txBox="1"/>
          <p:nvPr/>
        </p:nvSpPr>
        <p:spPr>
          <a:xfrm>
            <a:off x="552675" y="1547475"/>
            <a:ext cx="5298300" cy="3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Inferencia sobre los datos de redes sociales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Cual seguro estamos de nuestras conclusiones: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Edad,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sexo,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lenguaje que hablamos,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deporte favorito,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estilo de </a:t>
            </a:r>
            <a:r>
              <a:rPr lang="en" sz="1600"/>
              <a:t>música</a:t>
            </a:r>
            <a:r>
              <a:rPr lang="en" sz="1600"/>
              <a:t>,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preferencia de viajes,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si estudiamos,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si trabajamos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Nuestra politica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Raza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8"/>
          <p:cNvSpPr txBox="1"/>
          <p:nvPr/>
        </p:nvSpPr>
        <p:spPr>
          <a:xfrm>
            <a:off x="800850" y="804500"/>
            <a:ext cx="50868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Los científicos de datos realizamos inferencia de estos insumos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1" name="Google Shape;2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9"/>
          <p:cNvSpPr txBox="1"/>
          <p:nvPr>
            <p:ph idx="4294967295" type="title"/>
          </p:nvPr>
        </p:nvSpPr>
        <p:spPr>
          <a:xfrm>
            <a:off x="398000" y="132650"/>
            <a:ext cx="51387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Scientist</a:t>
            </a:r>
            <a:endParaRPr b="1"/>
          </a:p>
        </p:txBody>
      </p:sp>
      <p:pic>
        <p:nvPicPr>
          <p:cNvPr id="294" name="Google Shape;2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725" y="1285367"/>
            <a:ext cx="4939525" cy="3162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0"/>
          <p:cNvSpPr txBox="1"/>
          <p:nvPr/>
        </p:nvSpPr>
        <p:spPr>
          <a:xfrm>
            <a:off x="471600" y="1356225"/>
            <a:ext cx="5180400" cy="20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¿EXISTE ESE UNICORNIO?</a:t>
            </a:r>
            <a:endParaRPr b="1"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175" y="723775"/>
            <a:ext cx="2011325" cy="106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12" y="2436849"/>
            <a:ext cx="1882250" cy="20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1"/>
          <p:cNvSpPr txBox="1"/>
          <p:nvPr>
            <p:ph idx="4294967295" type="title"/>
          </p:nvPr>
        </p:nvSpPr>
        <p:spPr>
          <a:xfrm>
            <a:off x="398000" y="364950"/>
            <a:ext cx="51387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Grupo de trabajo</a:t>
            </a:r>
            <a:endParaRPr b="1"/>
          </a:p>
        </p:txBody>
      </p:sp>
      <p:sp>
        <p:nvSpPr>
          <p:cNvPr id="311" name="Google Shape;311;p21"/>
          <p:cNvSpPr txBox="1"/>
          <p:nvPr/>
        </p:nvSpPr>
        <p:spPr>
          <a:xfrm>
            <a:off x="560025" y="1006650"/>
            <a:ext cx="5298300" cy="29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 capacidades: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Estadistica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Programacion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Experto del Dominio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Visualización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Comunicación</a:t>
            </a:r>
            <a:r>
              <a:rPr lang="en" sz="1600"/>
              <a:t> </a:t>
            </a:r>
            <a:r>
              <a:rPr lang="en" sz="1600"/>
              <a:t>Técnica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1"/>
          <p:cNvSpPr txBox="1"/>
          <p:nvPr/>
        </p:nvSpPr>
        <p:spPr>
          <a:xfrm>
            <a:off x="677950" y="4170800"/>
            <a:ext cx="50772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</a:t>
            </a:r>
            <a:r>
              <a:rPr lang="en"/>
              <a:t>científico</a:t>
            </a:r>
            <a:r>
              <a:rPr lang="en"/>
              <a:t> de datos puede tener diferente </a:t>
            </a:r>
            <a:r>
              <a:rPr lang="en"/>
              <a:t>formación</a:t>
            </a:r>
            <a:r>
              <a:rPr lang="en"/>
              <a:t>, pero nunca debe faltarle la curiosidad.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